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7" autoAdjust="0"/>
    <p:restoredTop sz="94660"/>
  </p:normalViewPr>
  <p:slideViewPr>
    <p:cSldViewPr snapToGrid="0">
      <p:cViewPr varScale="1">
        <p:scale>
          <a:sx n="76" d="100"/>
          <a:sy n="76" d="100"/>
        </p:scale>
        <p:origin x="55" y="24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dirty="0"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48A87A34-81AB-432B-8DAE-1953F412C126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A87A34-81AB-432B-8DAE-1953F412C126}" type="datetimeFigureOut">
              <a:rPr lang="en-US" dirty="0"/>
              <a:pPr/>
              <a:t>1/17/2018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2474D526-95E5-485E-816E-A4AE84DA088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Department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of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cs-CZ" b="1" dirty="0" err="1">
                <a:solidFill>
                  <a:schemeClr val="accent1">
                    <a:lumMod val="75000"/>
                  </a:schemeClr>
                </a:solidFill>
              </a:rPr>
              <a:t>Historical</a:t>
            </a:r>
            <a:r>
              <a:rPr lang="cs-CZ" b="1" dirty="0">
                <a:solidFill>
                  <a:schemeClr val="accent1">
                    <a:lumMod val="75000"/>
                  </a:schemeClr>
                </a:solidFill>
              </a:rPr>
              <a:t> Sociology</a:t>
            </a:r>
            <a:endParaRPr lang="cs-CZ" dirty="0"/>
          </a:p>
        </p:txBody>
      </p:sp>
      <p:sp>
        <p:nvSpPr>
          <p:cNvPr id="3" name="Podnadpis 2">
            <a:extLst>
              <a:ext uri="{FF2B5EF4-FFF2-40B4-BE49-F238E27FC236}">
                <a16:creationId xmlns:a16="http://schemas.microsoft.com/office/drawing/2014/main" id="{545C2023-7D9A-4696-AED6-391A49BB92C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err="1"/>
              <a:t>Faculty</a:t>
            </a:r>
            <a:r>
              <a:rPr lang="cs-CZ" dirty="0"/>
              <a:t> open House, Jan 17 2018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575956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DFAF284F-1258-48C0-845A-D055B6FA8D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778096"/>
          </a:xfrm>
        </p:spPr>
        <p:txBody>
          <a:bodyPr/>
          <a:lstStyle/>
          <a:p>
            <a:r>
              <a:rPr lang="cs-CZ" sz="2900" b="1" dirty="0" err="1">
                <a:solidFill>
                  <a:prstClr val="black"/>
                </a:solidFill>
              </a:rPr>
              <a:t>Admission</a:t>
            </a:r>
            <a:r>
              <a:rPr lang="cs-CZ" sz="2900" b="1" dirty="0">
                <a:solidFill>
                  <a:prstClr val="black"/>
                </a:solidFill>
              </a:rPr>
              <a:t> </a:t>
            </a:r>
            <a:r>
              <a:rPr lang="cs-CZ" sz="2900" b="1" dirty="0" err="1">
                <a:solidFill>
                  <a:prstClr val="black"/>
                </a:solidFill>
              </a:rPr>
              <a:t>Requirements</a:t>
            </a:r>
            <a:r>
              <a:rPr lang="cs-CZ" sz="2900" b="1" dirty="0">
                <a:solidFill>
                  <a:prstClr val="black"/>
                </a:solidFill>
              </a:rPr>
              <a:t>:</a:t>
            </a: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51C4E8BA-5289-49E0-99FE-BF37768DFEC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1337" y="1381648"/>
            <a:ext cx="9603275" cy="4355961"/>
          </a:xfrm>
        </p:spPr>
        <p:txBody>
          <a:bodyPr>
            <a:noAutofit/>
          </a:bodyPr>
          <a:lstStyle/>
          <a:p>
            <a:pPr marL="0" lvl="0" indent="0">
              <a:buClr>
                <a:srgbClr val="B71E42"/>
              </a:buClr>
              <a:buNone/>
            </a:pPr>
            <a:r>
              <a:rPr lang="en-US" sz="2400" dirty="0">
                <a:solidFill>
                  <a:prstClr val="black"/>
                </a:solidFill>
              </a:rPr>
              <a:t>In case you would need some topics to base your essay on you c</a:t>
            </a:r>
            <a:r>
              <a:rPr lang="cs-CZ" sz="2400" dirty="0" err="1">
                <a:solidFill>
                  <a:prstClr val="black"/>
                </a:solidFill>
              </a:rPr>
              <a:t>an</a:t>
            </a:r>
            <a:r>
              <a:rPr lang="cs-CZ" sz="2400" dirty="0">
                <a:solidFill>
                  <a:prstClr val="black"/>
                </a:solidFill>
              </a:rPr>
              <a:t> use</a:t>
            </a:r>
            <a:r>
              <a:rPr lang="en-US" sz="2400" dirty="0">
                <a:solidFill>
                  <a:prstClr val="black"/>
                </a:solidFill>
              </a:rPr>
              <a:t>:</a:t>
            </a:r>
            <a:endParaRPr lang="cs-CZ" sz="2400" dirty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cs-CZ" sz="2400" dirty="0">
                <a:solidFill>
                  <a:prstClr val="black"/>
                </a:solidFill>
              </a:rPr>
              <a:t>m</a:t>
            </a:r>
            <a:r>
              <a:rPr lang="en-US" sz="2400" dirty="0" err="1">
                <a:solidFill>
                  <a:prstClr val="black"/>
                </a:solidFill>
              </a:rPr>
              <a:t>odernization</a:t>
            </a:r>
            <a:r>
              <a:rPr lang="en-US" sz="2400" dirty="0">
                <a:solidFill>
                  <a:prstClr val="black"/>
                </a:solidFill>
              </a:rPr>
              <a:t>, globalization and their role in contemporary society</a:t>
            </a:r>
            <a:r>
              <a:rPr lang="cs-CZ" sz="24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cs-CZ" sz="2400" dirty="0">
                <a:solidFill>
                  <a:prstClr val="black"/>
                </a:solidFill>
              </a:rPr>
              <a:t>p</a:t>
            </a:r>
            <a:r>
              <a:rPr lang="en-US" sz="2400" dirty="0" err="1">
                <a:solidFill>
                  <a:prstClr val="black"/>
                </a:solidFill>
              </a:rPr>
              <a:t>roblems</a:t>
            </a:r>
            <a:r>
              <a:rPr lang="en-US" sz="2400" dirty="0">
                <a:solidFill>
                  <a:prstClr val="black"/>
                </a:solidFill>
              </a:rPr>
              <a:t> of social change and long-term developmental processes in various areas of social life</a:t>
            </a:r>
            <a:r>
              <a:rPr lang="cs-CZ" sz="24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400" dirty="0">
                <a:solidFill>
                  <a:prstClr val="black"/>
                </a:solidFill>
              </a:rPr>
              <a:t>Changes in everyday life, religion, and culture</a:t>
            </a:r>
            <a:r>
              <a:rPr lang="cs-CZ" sz="24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400" dirty="0">
                <a:solidFill>
                  <a:prstClr val="black"/>
                </a:solidFill>
              </a:rPr>
              <a:t>Nations and nationalism then and today</a:t>
            </a:r>
            <a:endParaRPr lang="cs-CZ" sz="2400" dirty="0">
              <a:solidFill>
                <a:prstClr val="black"/>
              </a:solidFill>
            </a:endParaRP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cs-CZ" sz="2400" dirty="0">
                <a:solidFill>
                  <a:prstClr val="black"/>
                </a:solidFill>
              </a:rPr>
              <a:t>and more…</a:t>
            </a:r>
          </a:p>
          <a:p>
            <a:pPr marL="0" indent="0">
              <a:buNone/>
            </a:pPr>
            <a:r>
              <a:rPr lang="en-US" sz="2400" dirty="0">
                <a:solidFill>
                  <a:prstClr val="black"/>
                </a:solidFill>
              </a:rPr>
              <a:t>The admission exam in not required</a:t>
            </a:r>
            <a:r>
              <a:rPr lang="cs-CZ" sz="2400" dirty="0">
                <a:solidFill>
                  <a:prstClr val="black"/>
                </a:solidFill>
              </a:rPr>
              <a:t>!</a:t>
            </a:r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4729922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ECE3F1D0-C480-4277-926F-BA66EB51CE8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80" y="974690"/>
            <a:ext cx="9603275" cy="648117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Deadline</a:t>
            </a:r>
            <a:r>
              <a:rPr lang="cs-CZ" b="1" dirty="0"/>
              <a:t>:   July 31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A6E5822-9BC9-4AE3-BFBF-29B8569CA8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74691" y="1939332"/>
            <a:ext cx="10080164" cy="352701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alt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www.fhs.cuni.cz</a:t>
            </a: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None/>
            </a:pPr>
            <a:r>
              <a:rPr lang="cs-CZ" alt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www.hiso.fhs.cuni.cz</a:t>
            </a:r>
          </a:p>
          <a:p>
            <a:pPr marL="0" lvl="0" indent="0">
              <a:lnSpc>
                <a:spcPct val="150000"/>
              </a:lnSpc>
              <a:spcBef>
                <a:spcPts val="1200"/>
              </a:spcBef>
              <a:spcAft>
                <a:spcPts val="200"/>
              </a:spcAft>
              <a:buClr>
                <a:srgbClr val="1CADE4"/>
              </a:buClr>
              <a:buNone/>
            </a:pPr>
            <a:r>
              <a:rPr lang="cs-CZ" altLang="cs-CZ" sz="2400" dirty="0">
                <a:solidFill>
                  <a:prstClr val="black">
                    <a:lumMod val="75000"/>
                    <a:lumOff val="25000"/>
                  </a:prstClr>
                </a:solidFill>
                <a:latin typeface="Calibri" panose="020F0502020204030204"/>
              </a:rPr>
              <a:t>https://www.facebook.com/pracoviste.HISO/</a:t>
            </a:r>
          </a:p>
          <a:p>
            <a:pPr marL="0" indent="0">
              <a:buNone/>
            </a:pPr>
            <a:r>
              <a:rPr lang="cs-CZ" b="1" dirty="0" err="1"/>
              <a:t>Contact</a:t>
            </a:r>
            <a:r>
              <a:rPr lang="cs-CZ" b="1" dirty="0"/>
              <a:t> person:  Mgr. Vratislav Kozák </a:t>
            </a:r>
          </a:p>
          <a:p>
            <a:pPr marL="0" indent="0">
              <a:buNone/>
            </a:pPr>
            <a:r>
              <a:rPr lang="cs-CZ" b="1" dirty="0"/>
              <a:t>vratislav.kozak@fhs.cuni.cz</a:t>
            </a:r>
          </a:p>
        </p:txBody>
      </p:sp>
    </p:spTree>
    <p:extLst>
      <p:ext uri="{BB962C8B-B14F-4D97-AF65-F5344CB8AC3E}">
        <p14:creationId xmlns:p14="http://schemas.microsoft.com/office/powerpoint/2010/main" val="13122739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82E5537B-9B2F-47A4-ADDF-C5FA4FCB54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err="1">
                <a:latin typeface="Arial Rounded MT Bold" panose="020F0704030504030204" pitchFamily="34" charset="0"/>
              </a:rPr>
              <a:t>Submitt</a:t>
            </a:r>
            <a:r>
              <a:rPr lang="en-US" b="1" dirty="0">
                <a:latin typeface="Arial Rounded MT Bold" panose="020F0704030504030204" pitchFamily="34" charset="0"/>
              </a:rPr>
              <a:t> your application </a:t>
            </a:r>
            <a:r>
              <a:rPr lang="en-US" b="1" dirty="0" err="1">
                <a:latin typeface="Arial Rounded MT Bold" panose="020F0704030504030204" pitchFamily="34" charset="0"/>
              </a:rPr>
              <a:t>untill</a:t>
            </a:r>
            <a:r>
              <a:rPr lang="en-US" b="1" dirty="0">
                <a:latin typeface="Arial Rounded MT Bold" panose="020F0704030504030204" pitchFamily="34" charset="0"/>
              </a:rPr>
              <a:t> the end of July! </a:t>
            </a:r>
            <a:endParaRPr lang="cs-CZ" dirty="0">
              <a:latin typeface="Arial Rounded MT Bold" panose="020F0704030504030204" pitchFamily="34" charset="0"/>
            </a:endParaRP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7C61A3B5-E759-445C-9AC1-E0EE2A618389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972420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95BDAF-2BBD-40B4-A27E-B9EC4FF158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531" y="1504921"/>
            <a:ext cx="8643154" cy="1887950"/>
          </a:xfrm>
        </p:spPr>
        <p:txBody>
          <a:bodyPr>
            <a:normAutofit fontScale="90000"/>
          </a:bodyPr>
          <a:lstStyle/>
          <a:p>
            <a:br>
              <a:rPr lang="cs-CZ" dirty="0"/>
            </a:br>
            <a:br>
              <a:rPr lang="cs-CZ" dirty="0"/>
            </a:b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The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team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of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the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department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of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historical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sociology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wishes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you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 a nice </a:t>
            </a:r>
            <a:r>
              <a:rPr lang="cs-CZ" sz="4900" dirty="0" err="1">
                <a:latin typeface="Arial Rounded MT Bold" panose="020F0704030504030204" pitchFamily="34" charset="0"/>
                <a:cs typeface="Arial" panose="020B0604020202020204" pitchFamily="34" charset="0"/>
              </a:rPr>
              <a:t>day</a:t>
            </a:r>
            <a:r>
              <a:rPr lang="cs-CZ" sz="4900" dirty="0">
                <a:latin typeface="Arial Rounded MT Bold" panose="020F0704030504030204" pitchFamily="34" charset="0"/>
                <a:cs typeface="Arial" panose="020B0604020202020204" pitchFamily="34" charset="0"/>
              </a:rPr>
              <a:t>!</a:t>
            </a:r>
          </a:p>
        </p:txBody>
      </p:sp>
      <p:sp>
        <p:nvSpPr>
          <p:cNvPr id="3" name="Zástupný symbol pro text 2">
            <a:extLst>
              <a:ext uri="{FF2B5EF4-FFF2-40B4-BE49-F238E27FC236}">
                <a16:creationId xmlns:a16="http://schemas.microsoft.com/office/drawing/2014/main" id="{272E7CE2-27A7-4C6F-9C80-6124F1291E9A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7048507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A6343C2-BB57-457A-941D-141A22F601E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1"/>
            <a:ext cx="9603275" cy="688103"/>
          </a:xfrm>
        </p:spPr>
        <p:txBody>
          <a:bodyPr/>
          <a:lstStyle/>
          <a:p>
            <a:r>
              <a:rPr lang="cs-CZ" dirty="0" err="1"/>
              <a:t>What</a:t>
            </a:r>
            <a:r>
              <a:rPr lang="cs-CZ" dirty="0"/>
              <a:t> </a:t>
            </a:r>
            <a:r>
              <a:rPr lang="cs-CZ" dirty="0" err="1"/>
              <a:t>is</a:t>
            </a:r>
            <a:r>
              <a:rPr lang="cs-CZ" dirty="0"/>
              <a:t> </a:t>
            </a:r>
            <a:r>
              <a:rPr lang="cs-CZ" dirty="0" err="1"/>
              <a:t>historical</a:t>
            </a:r>
            <a:r>
              <a:rPr lang="cs-CZ" dirty="0"/>
              <a:t> sociology?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A65FBCAF-9E95-4D30-AEC4-926E3E6567D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51212"/>
            <a:ext cx="9603275" cy="35882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Historical Sociology is an interdisciplinary science, which cooperates primarily with the fields of history, anthropology, </a:t>
            </a:r>
            <a:r>
              <a:rPr lang="en-US" sz="2800" dirty="0" err="1"/>
              <a:t>polit</a:t>
            </a:r>
            <a:r>
              <a:rPr lang="cs-CZ" sz="2800" dirty="0" err="1"/>
              <a:t>ical</a:t>
            </a:r>
            <a:r>
              <a:rPr lang="cs-CZ" sz="2800" dirty="0"/>
              <a:t> science</a:t>
            </a:r>
            <a:r>
              <a:rPr lang="en-US" sz="2800" dirty="0"/>
              <a:t>, and economy</a:t>
            </a:r>
            <a:r>
              <a:rPr lang="cs-CZ" sz="2800" dirty="0"/>
              <a:t>. </a:t>
            </a:r>
          </a:p>
          <a:p>
            <a:pPr marL="0" indent="0">
              <a:buNone/>
            </a:pPr>
            <a:r>
              <a:rPr lang="cs-CZ" sz="2800" dirty="0"/>
              <a:t>It</a:t>
            </a:r>
            <a:r>
              <a:rPr lang="en-US" sz="2800" dirty="0"/>
              <a:t> could be defined as a specific theoretic and methodological field focused on long-term social processes, as well as on analysis of differences and similarities between different historical epochs. </a:t>
            </a:r>
            <a:endParaRPr lang="cs-CZ" sz="28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38528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10F906E7-C862-43CC-AC15-C84C05EC60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20"/>
            <a:ext cx="9603275" cy="629833"/>
          </a:xfrm>
        </p:spPr>
        <p:txBody>
          <a:bodyPr>
            <a:normAutofit fontScale="90000"/>
          </a:bodyPr>
          <a:lstStyle/>
          <a:p>
            <a:r>
              <a:rPr lang="cs-CZ" dirty="0">
                <a:solidFill>
                  <a:prstClr val="black"/>
                </a:solidFill>
              </a:rPr>
              <a:t>K</a:t>
            </a:r>
            <a:r>
              <a:rPr lang="en-US" dirty="0" err="1">
                <a:solidFill>
                  <a:prstClr val="black"/>
                </a:solidFill>
              </a:rPr>
              <a:t>ey</a:t>
            </a:r>
            <a:r>
              <a:rPr lang="en-US" dirty="0">
                <a:solidFill>
                  <a:prstClr val="black"/>
                </a:solidFill>
              </a:rPr>
              <a:t> topic</a:t>
            </a:r>
            <a:r>
              <a:rPr lang="cs-CZ" dirty="0">
                <a:solidFill>
                  <a:prstClr val="black"/>
                </a:solidFill>
              </a:rPr>
              <a:t>s</a:t>
            </a:r>
            <a:r>
              <a:rPr lang="en-US" dirty="0">
                <a:solidFill>
                  <a:prstClr val="black"/>
                </a:solidFill>
              </a:rPr>
              <a:t> of Historical Sociology</a:t>
            </a:r>
            <a:r>
              <a:rPr lang="cs-CZ" dirty="0">
                <a:solidFill>
                  <a:prstClr val="black"/>
                </a:solidFill>
              </a:rPr>
              <a:t>:</a:t>
            </a:r>
            <a:br>
              <a:rPr lang="cs-CZ" dirty="0">
                <a:solidFill>
                  <a:prstClr val="black"/>
                </a:solidFill>
              </a:rPr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87C84D13-6FD8-46C7-9884-552A0987ABE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837766"/>
            <a:ext cx="9603275" cy="3628580"/>
          </a:xfrm>
        </p:spPr>
        <p:txBody>
          <a:bodyPr>
            <a:normAutofit lnSpcReduction="10000"/>
          </a:bodyPr>
          <a:lstStyle/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modernization</a:t>
            </a:r>
            <a:r>
              <a:rPr lang="cs-CZ" sz="22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social change</a:t>
            </a:r>
            <a:r>
              <a:rPr lang="cs-CZ" sz="22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civilizational analysis</a:t>
            </a:r>
            <a:r>
              <a:rPr lang="cs-CZ" sz="22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religious and cultural pluralities</a:t>
            </a:r>
            <a:r>
              <a:rPr lang="cs-CZ" sz="22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state and nation making</a:t>
            </a:r>
            <a:r>
              <a:rPr lang="cs-CZ" sz="22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formation of world systems, integrative and disintegrative processes</a:t>
            </a:r>
            <a:r>
              <a:rPr lang="cs-CZ" sz="2200" dirty="0">
                <a:solidFill>
                  <a:prstClr val="black"/>
                </a:solidFill>
              </a:rPr>
              <a:t>;</a:t>
            </a:r>
          </a:p>
          <a:p>
            <a:pPr lvl="0">
              <a:buClr>
                <a:srgbClr val="B71E42"/>
              </a:buClr>
              <a:buFontTx/>
              <a:buChar char="-"/>
            </a:pPr>
            <a:r>
              <a:rPr lang="en-US" sz="2200" dirty="0">
                <a:solidFill>
                  <a:prstClr val="black"/>
                </a:solidFill>
              </a:rPr>
              <a:t>globalizing trends. </a:t>
            </a:r>
            <a:endParaRPr lang="cs-CZ" sz="2200" dirty="0">
              <a:solidFill>
                <a:prstClr val="black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09376104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C5621605-D8C2-422A-8E17-7A4BBD3C47E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Historical</a:t>
            </a:r>
            <a:r>
              <a:rPr lang="cs-CZ" dirty="0"/>
              <a:t> Sociology: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CCF6E08F-D296-41A5-B2F5-710ECBBBE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800" dirty="0"/>
              <a:t>The aim of Historical Sociological research is the study of issues of long-term social processes and trends that have a significant impact on contemporary societies and phenomena. </a:t>
            </a:r>
            <a:endParaRPr lang="cs-CZ" sz="2800" dirty="0"/>
          </a:p>
          <a:p>
            <a:pPr marL="0" indent="0">
              <a:buNone/>
            </a:pPr>
            <a:r>
              <a:rPr lang="en-US" sz="2800" dirty="0"/>
              <a:t>The M.A. Historical Sociology cultivates research activities and the education of experts with an emphasis on the </a:t>
            </a:r>
            <a:r>
              <a:rPr lang="en-US" sz="2800" dirty="0" err="1"/>
              <a:t>specialisation</a:t>
            </a:r>
            <a:r>
              <a:rPr lang="en-US" sz="2800" dirty="0"/>
              <a:t> of these processes.</a:t>
            </a: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387100035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B6D07-EC90-4E4A-85CD-FA67E242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673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Profile of a Graduate</a:t>
            </a:r>
            <a:r>
              <a:rPr lang="cs-CZ" b="1" dirty="0"/>
              <a:t>:</a:t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050C9E-1CE6-4648-BB37-07EBAD680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958788"/>
            <a:ext cx="9603275" cy="3507557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400" dirty="0"/>
              <a:t>G</a:t>
            </a:r>
            <a:r>
              <a:rPr lang="en-US" sz="2400" dirty="0" err="1"/>
              <a:t>raduates</a:t>
            </a:r>
            <a:r>
              <a:rPr lang="en-US" sz="2400" dirty="0"/>
              <a:t> will have covered both theoretical topics as well as practical and research based topics</a:t>
            </a:r>
            <a:r>
              <a:rPr lang="cs-CZ" sz="2400" dirty="0"/>
              <a:t>:</a:t>
            </a:r>
            <a:r>
              <a:rPr lang="en-US" sz="2400" dirty="0"/>
              <a:t> </a:t>
            </a:r>
            <a:endParaRPr lang="cs-CZ" sz="2400" dirty="0"/>
          </a:p>
          <a:p>
            <a:pPr>
              <a:buFontTx/>
              <a:buChar char="-"/>
            </a:pPr>
            <a:r>
              <a:rPr lang="en-US" sz="2400" dirty="0"/>
              <a:t>historical-sociological knowledge from the social, cultural, religious, political and economic spheres</a:t>
            </a:r>
            <a:endParaRPr lang="cs-CZ" sz="2400" dirty="0"/>
          </a:p>
          <a:p>
            <a:pPr>
              <a:buFontTx/>
              <a:buChar char="-"/>
            </a:pPr>
            <a:r>
              <a:rPr lang="cs-CZ" sz="2400" dirty="0"/>
              <a:t>p</a:t>
            </a:r>
            <a:r>
              <a:rPr lang="en-US" sz="2400" dirty="0" err="1"/>
              <a:t>ractical</a:t>
            </a:r>
            <a:r>
              <a:rPr lang="en-US" sz="2400" dirty="0"/>
              <a:t> and research-based skills </a:t>
            </a:r>
            <a:r>
              <a:rPr lang="cs-CZ" sz="2400" dirty="0"/>
              <a:t>(p</a:t>
            </a:r>
            <a:r>
              <a:rPr lang="en-US" sz="2400" dirty="0" err="1"/>
              <a:t>rofessional</a:t>
            </a:r>
            <a:r>
              <a:rPr lang="en-US" sz="2400" dirty="0"/>
              <a:t> skills based on managing the basic approaches of quantitative and qualitative historical-sociological research methodology</a:t>
            </a:r>
            <a:r>
              <a:rPr lang="cs-CZ" dirty="0"/>
              <a:t>)</a:t>
            </a:r>
            <a:r>
              <a:rPr lang="en-US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2152127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A03B6D07-EC90-4E4A-85CD-FA67E2426B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867399"/>
          </a:xfrm>
        </p:spPr>
        <p:txBody>
          <a:bodyPr>
            <a:normAutofit fontScale="90000"/>
          </a:bodyPr>
          <a:lstStyle/>
          <a:p>
            <a:r>
              <a:rPr lang="en-US" b="1" dirty="0"/>
              <a:t>Profile of a Graduate</a:t>
            </a:r>
            <a:r>
              <a:rPr lang="cs-CZ" b="1" dirty="0"/>
              <a:t>:</a:t>
            </a:r>
            <a:br>
              <a:rPr lang="en-US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4E050C9E-1CE6-4648-BB37-07EBAD6806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88460"/>
            <a:ext cx="9603275" cy="3677886"/>
          </a:xfrm>
        </p:spPr>
        <p:txBody>
          <a:bodyPr>
            <a:normAutofit/>
          </a:bodyPr>
          <a:lstStyle/>
          <a:p>
            <a:pPr marL="0" lvl="0" indent="0">
              <a:buClr>
                <a:srgbClr val="B71E42"/>
              </a:buClr>
              <a:buNone/>
            </a:pPr>
            <a:r>
              <a:rPr lang="cs-CZ" sz="2800" dirty="0" err="1">
                <a:solidFill>
                  <a:prstClr val="black"/>
                </a:solidFill>
              </a:rPr>
              <a:t>The</a:t>
            </a:r>
            <a:r>
              <a:rPr lang="en-US" sz="2800" dirty="0">
                <a:solidFill>
                  <a:prstClr val="black"/>
                </a:solidFill>
              </a:rPr>
              <a:t> combination of both theoretical and practical fields</a:t>
            </a:r>
            <a:r>
              <a:rPr lang="cs-CZ" sz="2800" dirty="0">
                <a:solidFill>
                  <a:prstClr val="black"/>
                </a:solidFill>
              </a:rPr>
              <a:t>:</a:t>
            </a:r>
          </a:p>
          <a:p>
            <a:pPr marL="0" lvl="0" indent="0">
              <a:buClr>
                <a:srgbClr val="B71E42"/>
              </a:buClr>
              <a:buNone/>
            </a:pPr>
            <a:r>
              <a:rPr lang="en-US" sz="2800" dirty="0">
                <a:solidFill>
                  <a:prstClr val="black"/>
                </a:solidFill>
              </a:rPr>
              <a:t>employment both in the </a:t>
            </a:r>
            <a:r>
              <a:rPr lang="en-US" sz="2800" b="1" dirty="0">
                <a:solidFill>
                  <a:prstClr val="black"/>
                </a:solidFill>
              </a:rPr>
              <a:t>academic sphere</a:t>
            </a:r>
            <a:r>
              <a:rPr lang="cs-CZ" sz="2800" b="1" dirty="0">
                <a:solidFill>
                  <a:prstClr val="black"/>
                </a:solidFill>
              </a:rPr>
              <a:t> </a:t>
            </a:r>
            <a:r>
              <a:rPr lang="cs-CZ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i.e., universities and research institutions</a:t>
            </a:r>
            <a:r>
              <a:rPr lang="cs-CZ" sz="2800" dirty="0">
                <a:solidFill>
                  <a:prstClr val="black"/>
                </a:solidFill>
              </a:rPr>
              <a:t>)</a:t>
            </a:r>
            <a:r>
              <a:rPr lang="en-US" sz="2800" dirty="0">
                <a:solidFill>
                  <a:prstClr val="black"/>
                </a:solidFill>
              </a:rPr>
              <a:t> and in the </a:t>
            </a:r>
            <a:r>
              <a:rPr lang="en-US" sz="2800" b="1" dirty="0">
                <a:solidFill>
                  <a:prstClr val="black"/>
                </a:solidFill>
              </a:rPr>
              <a:t>non-academic sphere</a:t>
            </a:r>
            <a:r>
              <a:rPr lang="cs-CZ" sz="2800" b="1" dirty="0">
                <a:solidFill>
                  <a:prstClr val="black"/>
                </a:solidFill>
              </a:rPr>
              <a:t> </a:t>
            </a:r>
            <a:r>
              <a:rPr lang="cs-CZ" sz="2800" dirty="0">
                <a:solidFill>
                  <a:prstClr val="black"/>
                </a:solidFill>
              </a:rPr>
              <a:t>(</a:t>
            </a:r>
            <a:r>
              <a:rPr lang="en-US" sz="2800" dirty="0">
                <a:solidFill>
                  <a:prstClr val="black"/>
                </a:solidFill>
              </a:rPr>
              <a:t>i.e. in state administration, NGO’s, agencies, consultancy firms, educational institutions, cultural </a:t>
            </a:r>
            <a:r>
              <a:rPr lang="en-US" sz="2800" dirty="0" err="1">
                <a:solidFill>
                  <a:prstClr val="black"/>
                </a:solidFill>
              </a:rPr>
              <a:t>organisations</a:t>
            </a:r>
            <a:r>
              <a:rPr lang="en-US" sz="2800" dirty="0">
                <a:solidFill>
                  <a:prstClr val="black"/>
                </a:solidFill>
              </a:rPr>
              <a:t> and in the media</a:t>
            </a:r>
            <a:r>
              <a:rPr lang="cs-CZ" sz="2800" dirty="0">
                <a:solidFill>
                  <a:prstClr val="black"/>
                </a:solidFill>
              </a:rPr>
              <a:t>)</a:t>
            </a:r>
            <a:endParaRPr lang="en-US" sz="28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576237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53BF8-87B8-4591-8365-55A22AAB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Study </a:t>
            </a:r>
            <a:r>
              <a:rPr lang="cs-CZ" dirty="0" err="1"/>
              <a:t>programs</a:t>
            </a:r>
            <a:r>
              <a:rPr lang="en-US" dirty="0"/>
              <a:t> of historical sociology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C1081C-B8A8-4372-BA0E-6EBF004FF8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sz="3600" dirty="0" err="1"/>
              <a:t>Postgraduate</a:t>
            </a:r>
            <a:r>
              <a:rPr lang="cs-CZ" sz="3600" dirty="0"/>
              <a:t> study program (Ph.D., 3 </a:t>
            </a:r>
            <a:r>
              <a:rPr lang="cs-CZ" sz="3600" dirty="0" err="1"/>
              <a:t>years</a:t>
            </a:r>
            <a:r>
              <a:rPr lang="cs-CZ" sz="3600" dirty="0"/>
              <a:t>) </a:t>
            </a:r>
          </a:p>
          <a:p>
            <a:pPr marL="0" indent="0">
              <a:buNone/>
            </a:pPr>
            <a:r>
              <a:rPr lang="cs-CZ" sz="3600" dirty="0" err="1"/>
              <a:t>Graduate</a:t>
            </a:r>
            <a:r>
              <a:rPr lang="cs-CZ" sz="3600" dirty="0"/>
              <a:t> (Master</a:t>
            </a:r>
            <a:r>
              <a:rPr lang="en-US" sz="3600" dirty="0"/>
              <a:t>’</a:t>
            </a:r>
            <a:r>
              <a:rPr lang="cs-CZ" sz="3600" dirty="0"/>
              <a:t>s</a:t>
            </a:r>
            <a:r>
              <a:rPr lang="en-US" sz="3600" dirty="0"/>
              <a:t>) </a:t>
            </a:r>
            <a:r>
              <a:rPr lang="cs-CZ" sz="3600" dirty="0"/>
              <a:t>study program (Mgr., 2 </a:t>
            </a:r>
            <a:r>
              <a:rPr lang="cs-CZ" sz="3600" dirty="0" err="1"/>
              <a:t>years</a:t>
            </a:r>
            <a:r>
              <a:rPr lang="cs-CZ" sz="3600" dirty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111635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70253BF8-87B8-4591-8365-55A22AAB09B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Structure of graduate (master’s) study </a:t>
            </a:r>
            <a:r>
              <a:rPr lang="cs-CZ" dirty="0"/>
              <a:t>program</a:t>
            </a:r>
            <a:r>
              <a:rPr lang="en-US" dirty="0"/>
              <a:t> of historical sociology</a:t>
            </a:r>
            <a:r>
              <a:rPr lang="cs-CZ" dirty="0"/>
              <a:t>:</a:t>
            </a:r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E5C1081C-B8A8-4372-BA0E-6EBF004FF86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02273" y="2051591"/>
            <a:ext cx="9603275" cy="345061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dirty="0"/>
              <a:t>The structure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en-US" sz="3600" dirty="0"/>
              <a:t>courses</a:t>
            </a:r>
            <a:r>
              <a:rPr lang="cs-CZ" sz="3600" dirty="0"/>
              <a:t>:</a:t>
            </a:r>
          </a:p>
          <a:p>
            <a:pPr>
              <a:buFontTx/>
              <a:buChar char="-"/>
            </a:pPr>
            <a:r>
              <a:rPr lang="cs-CZ" sz="3600" dirty="0"/>
              <a:t>t</a:t>
            </a:r>
            <a:r>
              <a:rPr lang="en-US" sz="3600" dirty="0" err="1"/>
              <a:t>heoretical</a:t>
            </a:r>
            <a:r>
              <a:rPr lang="en-US" sz="3600" dirty="0"/>
              <a:t>-Historical Block</a:t>
            </a:r>
            <a:r>
              <a:rPr lang="cs-CZ" sz="3600" dirty="0"/>
              <a:t>;</a:t>
            </a:r>
          </a:p>
          <a:p>
            <a:pPr>
              <a:buFontTx/>
              <a:buChar char="-"/>
            </a:pPr>
            <a:r>
              <a:rPr lang="cs-CZ" sz="3600" dirty="0" err="1"/>
              <a:t>the</a:t>
            </a:r>
            <a:r>
              <a:rPr lang="cs-CZ" sz="3600" dirty="0"/>
              <a:t> </a:t>
            </a:r>
            <a:r>
              <a:rPr lang="cs-CZ" sz="3600" dirty="0" err="1"/>
              <a:t>courses</a:t>
            </a:r>
            <a:r>
              <a:rPr lang="cs-CZ" sz="3600" dirty="0"/>
              <a:t> </a:t>
            </a:r>
            <a:r>
              <a:rPr lang="cs-CZ" sz="3600" dirty="0" err="1"/>
              <a:t>of</a:t>
            </a:r>
            <a:r>
              <a:rPr lang="cs-CZ" sz="3600" dirty="0"/>
              <a:t> </a:t>
            </a:r>
            <a:r>
              <a:rPr lang="en-US" sz="3600" dirty="0"/>
              <a:t>Methodological-Research Block</a:t>
            </a:r>
            <a:r>
              <a:rPr lang="cs-CZ" sz="3600" dirty="0"/>
              <a:t>;</a:t>
            </a:r>
          </a:p>
          <a:p>
            <a:pPr>
              <a:buFontTx/>
              <a:buChar char="-"/>
            </a:pPr>
            <a:r>
              <a:rPr lang="cs-CZ" sz="3600" dirty="0" err="1"/>
              <a:t>optional</a:t>
            </a:r>
            <a:r>
              <a:rPr lang="cs-CZ" sz="3600" dirty="0"/>
              <a:t> </a:t>
            </a:r>
            <a:r>
              <a:rPr lang="cs-CZ" sz="3600" dirty="0" err="1"/>
              <a:t>Thematic</a:t>
            </a:r>
            <a:r>
              <a:rPr lang="cs-CZ" sz="3600" dirty="0"/>
              <a:t> </a:t>
            </a:r>
            <a:r>
              <a:rPr lang="cs-CZ" sz="3600" dirty="0" err="1"/>
              <a:t>Block</a:t>
            </a:r>
            <a:endParaRPr lang="cs-CZ" sz="3600" dirty="0"/>
          </a:p>
          <a:p>
            <a:pPr>
              <a:buFontTx/>
              <a:buChar char="-"/>
            </a:pPr>
            <a:endParaRPr lang="cs-CZ" sz="3600" dirty="0"/>
          </a:p>
          <a:p>
            <a:pPr marL="0" indent="0">
              <a:buNone/>
            </a:pP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192948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>
            <a:extLst>
              <a:ext uri="{FF2B5EF4-FFF2-40B4-BE49-F238E27FC236}">
                <a16:creationId xmlns:a16="http://schemas.microsoft.com/office/drawing/2014/main" id="{6524F01F-37BA-47FD-B5B9-AB765737B0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56119" y="789447"/>
            <a:ext cx="9603275" cy="652492"/>
          </a:xfrm>
        </p:spPr>
        <p:txBody>
          <a:bodyPr>
            <a:normAutofit fontScale="90000"/>
          </a:bodyPr>
          <a:lstStyle/>
          <a:p>
            <a:r>
              <a:rPr lang="cs-CZ" b="1" dirty="0" err="1"/>
              <a:t>Admission</a:t>
            </a:r>
            <a:r>
              <a:rPr lang="cs-CZ" b="1" dirty="0"/>
              <a:t> </a:t>
            </a:r>
            <a:r>
              <a:rPr lang="cs-CZ" b="1" dirty="0" err="1"/>
              <a:t>Requirements</a:t>
            </a:r>
            <a:r>
              <a:rPr lang="cs-CZ" b="1" dirty="0"/>
              <a:t>:</a:t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>
            <a:extLst>
              <a:ext uri="{FF2B5EF4-FFF2-40B4-BE49-F238E27FC236}">
                <a16:creationId xmlns:a16="http://schemas.microsoft.com/office/drawing/2014/main" id="{2751C01F-529B-48EA-8F95-8459F44ADDD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1788607"/>
            <a:ext cx="9603275" cy="3677738"/>
          </a:xfrm>
        </p:spPr>
        <p:txBody>
          <a:bodyPr>
            <a:noAutofit/>
          </a:bodyPr>
          <a:lstStyle/>
          <a:p>
            <a:r>
              <a:rPr lang="en-US" sz="2800" dirty="0"/>
              <a:t>motivation letter, </a:t>
            </a:r>
            <a:endParaRPr lang="cs-CZ" sz="2800" dirty="0"/>
          </a:p>
          <a:p>
            <a:r>
              <a:rPr lang="en-US" sz="2800" dirty="0"/>
              <a:t>structured CV (curriculum vitae) </a:t>
            </a:r>
            <a:endParaRPr lang="cs-CZ" sz="2800" dirty="0"/>
          </a:p>
          <a:p>
            <a:r>
              <a:rPr lang="en-US" sz="2800" dirty="0"/>
              <a:t>academic paper in English</a:t>
            </a:r>
            <a:r>
              <a:rPr lang="cs-CZ" sz="2800" dirty="0"/>
              <a:t> (</a:t>
            </a:r>
            <a:r>
              <a:rPr lang="en-US" sz="2800" dirty="0"/>
              <a:t>defended bachelor’s thesis or its summary, an article published in an academic journal or any new essay that you choose to represent you and your academic knowledge.</a:t>
            </a:r>
            <a:r>
              <a:rPr lang="cs-CZ" sz="2800" dirty="0"/>
              <a:t>, </a:t>
            </a:r>
            <a:r>
              <a:rPr lang="cs-CZ" sz="2800" dirty="0" err="1"/>
              <a:t>ect</a:t>
            </a:r>
            <a:r>
              <a:rPr lang="cs-CZ" sz="2800" dirty="0"/>
              <a:t>.)</a:t>
            </a:r>
          </a:p>
          <a:p>
            <a:pPr marL="0" indent="0">
              <a:buNone/>
            </a:pPr>
            <a:endParaRPr lang="en-US" sz="1800" dirty="0"/>
          </a:p>
          <a:p>
            <a:pPr marL="0" indent="0">
              <a:buNone/>
            </a:pPr>
            <a:r>
              <a:rPr lang="en-US" sz="1800" dirty="0"/>
              <a:t>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1998197"/>
      </p:ext>
    </p:extLst>
  </p:cSld>
  <p:clrMapOvr>
    <a:masterClrMapping/>
  </p:clrMapOvr>
</p:sld>
</file>

<file path=ppt/theme/theme1.xml><?xml version="1.0" encoding="utf-8"?>
<a:theme xmlns:a="http://schemas.openxmlformats.org/drawingml/2006/main" name="Galerie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74</TotalTime>
  <Words>491</Words>
  <Application>Microsoft Office PowerPoint</Application>
  <PresentationFormat>Širokoúhlá obrazovka</PresentationFormat>
  <Paragraphs>53</Paragraphs>
  <Slides>13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13</vt:i4>
      </vt:variant>
    </vt:vector>
  </HeadingPairs>
  <TitlesOfParts>
    <vt:vector size="18" baseType="lpstr">
      <vt:lpstr>Arial</vt:lpstr>
      <vt:lpstr>Arial Rounded MT Bold</vt:lpstr>
      <vt:lpstr>Calibri</vt:lpstr>
      <vt:lpstr>Gill Sans MT</vt:lpstr>
      <vt:lpstr>Galerie</vt:lpstr>
      <vt:lpstr>Department of Historical Sociology</vt:lpstr>
      <vt:lpstr>What is historical sociology?</vt:lpstr>
      <vt:lpstr>Key topics of Historical Sociology: </vt:lpstr>
      <vt:lpstr>Historical Sociology:</vt:lpstr>
      <vt:lpstr>Profile of a Graduate: </vt:lpstr>
      <vt:lpstr>Profile of a Graduate: </vt:lpstr>
      <vt:lpstr>Study programs of historical sociology:</vt:lpstr>
      <vt:lpstr>Structure of graduate (master’s) study program of historical sociology:</vt:lpstr>
      <vt:lpstr>Admission Requirements: </vt:lpstr>
      <vt:lpstr>Admission Requirements:</vt:lpstr>
      <vt:lpstr>Deadline:   July 31 </vt:lpstr>
      <vt:lpstr>Submitt your application untill the end of July! </vt:lpstr>
      <vt:lpstr>  The team of the department of historical sociology wishes you a nice day!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Historical Sociology</dc:title>
  <dc:creator>Alena Marková</dc:creator>
  <cp:lastModifiedBy>Alena Marková</cp:lastModifiedBy>
  <cp:revision>5</cp:revision>
  <dcterms:created xsi:type="dcterms:W3CDTF">2018-01-17T00:27:00Z</dcterms:created>
  <dcterms:modified xsi:type="dcterms:W3CDTF">2018-01-17T01:41:27Z</dcterms:modified>
</cp:coreProperties>
</file>